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icyl9YtqlQcfgPa7HvSbB5gXjk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b09e0390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1b09e0390a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022a67fec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1b022a67fec_1_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022a67fec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1b022a67fec_1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098997a9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1b098997a97_5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b022a67fec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g1b022a67fec_1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022a67fec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1b022a67fec_1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b05d0343d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1b05d0343d9_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b022a67fec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1b022a67fec_1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022a67fec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1b022a67fec_1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022a67fec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1b022a67fec_1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b05d0343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1b05d0343d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b098997a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1b098997a97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b05d0343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1b05d0343d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29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2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30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30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0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3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1" name="Google Shape;51;p32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2" name="Google Shape;52;p3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3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33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3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iDDtVzwQNuSjt5SVYJ848TvqetS3W6oY/view" TargetMode="External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ck Tower"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9" y="0"/>
            <a:ext cx="91412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/>
          <p:nvPr/>
        </p:nvSpPr>
        <p:spPr>
          <a:xfrm>
            <a:off x="134609" y="420400"/>
            <a:ext cx="5206318" cy="2108054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134608" y="1193690"/>
            <a:ext cx="4993154" cy="8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Autonomous Vehicles </a:t>
            </a: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1" lang="en-US" sz="1100">
                <a:solidFill>
                  <a:schemeClr val="lt1"/>
                </a:solidFill>
              </a:rPr>
              <a:t> ECE-6460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</a:rPr>
              <a:t>Group 6 - </a:t>
            </a:r>
            <a:r>
              <a:rPr b="1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Fall 2022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</a:rPr>
              <a:t>Alex Tyshka</a:t>
            </a:r>
            <a:r>
              <a:rPr lang="en-US" sz="1100">
                <a:solidFill>
                  <a:schemeClr val="lt1"/>
                </a:solidFill>
              </a:rPr>
              <a:t>		</a:t>
            </a:r>
            <a:r>
              <a:rPr lang="en-US" sz="1100">
                <a:solidFill>
                  <a:schemeClr val="lt1"/>
                </a:solidFill>
              </a:rPr>
              <a:t>Matthew Bellafaire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lang="en-US" sz="1100">
                <a:solidFill>
                  <a:schemeClr val="lt1"/>
                </a:solidFill>
              </a:rPr>
              <a:t>  </a:t>
            </a: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Pourya Shahverdi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/>
          <p:nvPr/>
        </p:nvSpPr>
        <p:spPr>
          <a:xfrm>
            <a:off x="134610" y="0"/>
            <a:ext cx="5206317" cy="10390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</a:rPr>
              <a:t>LIDAR/Radar &amp; Camera Fusion 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181" name="Google Shape;181;g1b09e0390a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182" name="Google Shape;182;g1b09e0390a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1b09e0390ac_0_0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LIDAR Segmentation</a:t>
            </a:r>
            <a:endParaRPr/>
          </a:p>
        </p:txBody>
      </p:sp>
      <p:sp>
        <p:nvSpPr>
          <p:cNvPr id="184" name="Google Shape;184;g1b09e0390ac_0_0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185" name="Google Shape;185;g1b09e0390ac_0_0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g1b09e0390ac_0_0"/>
          <p:cNvSpPr txBox="1"/>
          <p:nvPr/>
        </p:nvSpPr>
        <p:spPr>
          <a:xfrm>
            <a:off x="248900" y="976450"/>
            <a:ext cx="8756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LIDAR segmentation utilizes radar information to more efficiently perform clustering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LIDAR points sampled near radar measurements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Bottom 20% of the cloud for each object is removed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LIDAR object centroids update the EKF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1b09e0390a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300" y="3204650"/>
            <a:ext cx="5252470" cy="147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192" name="Google Shape;192;g1b022a67fec_1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193" name="Google Shape;193;g1b022a67fec_1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b022a67fec_1_128"/>
          <p:cNvSpPr txBox="1"/>
          <p:nvPr/>
        </p:nvSpPr>
        <p:spPr>
          <a:xfrm>
            <a:off x="290548" y="10950"/>
            <a:ext cx="8634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Object Identification</a:t>
            </a:r>
            <a:endParaRPr/>
          </a:p>
        </p:txBody>
      </p:sp>
      <p:sp>
        <p:nvSpPr>
          <p:cNvPr id="195" name="Google Shape;195;g1b022a67fec_1_128"/>
          <p:cNvSpPr txBox="1"/>
          <p:nvPr/>
        </p:nvSpPr>
        <p:spPr>
          <a:xfrm>
            <a:off x="248898" y="959607"/>
            <a:ext cx="7430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b022a67fec_1_128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197" name="Google Shape;197;g1b022a67fec_1_128"/>
          <p:cNvSpPr txBox="1"/>
          <p:nvPr/>
        </p:nvSpPr>
        <p:spPr>
          <a:xfrm>
            <a:off x="254700" y="912959"/>
            <a:ext cx="863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bjects are identified through YOLO image classification using the camera feed from the vehicle.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b022a67fec_1_128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1b022a67fec_1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3024" y="2275200"/>
            <a:ext cx="6256276" cy="19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b022a67fec_1_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625" y="1855725"/>
            <a:ext cx="954300" cy="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1b022a67fec_1_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6375" y="1922277"/>
            <a:ext cx="1365351" cy="7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206" name="Google Shape;206;g1b022a67fec_1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207" name="Google Shape;207;g1b022a67fec_1_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b022a67fec_1_138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Object Correlation</a:t>
            </a:r>
            <a:endParaRPr/>
          </a:p>
        </p:txBody>
      </p:sp>
      <p:sp>
        <p:nvSpPr>
          <p:cNvPr id="209" name="Google Shape;209;g1b022a67fec_1_138"/>
          <p:cNvSpPr txBox="1"/>
          <p:nvPr/>
        </p:nvSpPr>
        <p:spPr>
          <a:xfrm>
            <a:off x="248898" y="959607"/>
            <a:ext cx="7430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1b022a67fec_1_138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211" name="Google Shape;211;g1b022a67fec_1_138"/>
          <p:cNvSpPr txBox="1"/>
          <p:nvPr/>
        </p:nvSpPr>
        <p:spPr>
          <a:xfrm>
            <a:off x="254700" y="912925"/>
            <a:ext cx="8526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Objects in the camera frame are correlated to the 3D objects tracked by the system using intersection over union (IoU)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b022a67fec_1_138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g1b022a67fec_1_138"/>
          <p:cNvPicPr preferRelativeResize="0"/>
          <p:nvPr/>
        </p:nvPicPr>
        <p:blipFill rotWithShape="1">
          <a:blip r:embed="rId5">
            <a:alphaModFix/>
          </a:blip>
          <a:srcRect b="6971" l="0" r="44475" t="31059"/>
          <a:stretch/>
        </p:blipFill>
        <p:spPr>
          <a:xfrm>
            <a:off x="2923262" y="2106032"/>
            <a:ext cx="2204262" cy="202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b022a67fec_1_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4905" y="2106025"/>
            <a:ext cx="3744869" cy="20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b022a67fec_1_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500" y="2288525"/>
            <a:ext cx="2331380" cy="18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220" name="Google Shape;220;g1b098997a97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221" name="Google Shape;221;g1b098997a97_5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1b098997a97_5_1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Object Correlation</a:t>
            </a:r>
            <a:endParaRPr/>
          </a:p>
        </p:txBody>
      </p:sp>
      <p:sp>
        <p:nvSpPr>
          <p:cNvPr id="223" name="Google Shape;223;g1b098997a97_5_1"/>
          <p:cNvSpPr txBox="1"/>
          <p:nvPr/>
        </p:nvSpPr>
        <p:spPr>
          <a:xfrm>
            <a:off x="248898" y="959607"/>
            <a:ext cx="7430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1b098997a97_5_1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225" name="Google Shape;225;g1b098997a97_5_1"/>
          <p:cNvSpPr txBox="1"/>
          <p:nvPr/>
        </p:nvSpPr>
        <p:spPr>
          <a:xfrm>
            <a:off x="254700" y="912925"/>
            <a:ext cx="6641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3D objects projected to a 2D plane &amp; aligned with the detections of the YOLO Classification.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The class labels are stored in the object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Object labels persist after they have left the camera view: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b098997a97_5_1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7" name="Google Shape;227;g1b098997a97_5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00" y="3112300"/>
            <a:ext cx="7385948" cy="16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1b098997a97_5_1"/>
          <p:cNvPicPr preferRelativeResize="0"/>
          <p:nvPr/>
        </p:nvPicPr>
        <p:blipFill rotWithShape="1">
          <a:blip r:embed="rId6">
            <a:alphaModFix/>
          </a:blip>
          <a:srcRect b="19435" l="24026" r="22535" t="23450"/>
          <a:stretch/>
        </p:blipFill>
        <p:spPr>
          <a:xfrm>
            <a:off x="6958075" y="1147475"/>
            <a:ext cx="2034807" cy="166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1b098997a97_5_1"/>
          <p:cNvSpPr/>
          <p:nvPr/>
        </p:nvSpPr>
        <p:spPr>
          <a:xfrm>
            <a:off x="6837225" y="3679275"/>
            <a:ext cx="578100" cy="5124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234" name="Google Shape;234;g1b022a67fec_1_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719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235" name="Google Shape;235;g1b022a67fec_1_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b022a67fec_1_148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Demonstration</a:t>
            </a:r>
            <a:endParaRPr/>
          </a:p>
        </p:txBody>
      </p:sp>
      <p:sp>
        <p:nvSpPr>
          <p:cNvPr id="237" name="Google Shape;237;g1b022a67fec_1_148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238" name="Google Shape;238;g1b022a67fec_1_148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g1b022a67fec_1_148" title="2022-12-09 19-10-42.mk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31507"/>
            <a:ext cx="3597253" cy="26979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1b022a67fec_1_148"/>
          <p:cNvSpPr txBox="1"/>
          <p:nvPr/>
        </p:nvSpPr>
        <p:spPr>
          <a:xfrm>
            <a:off x="3953900" y="1381500"/>
            <a:ext cx="470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Running system on road_data_sample_with_labels.bag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Tracks and labels vehicles in the environment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Merges lidar and radar information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245" name="Google Shape;245;g1b022a67fec_1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246" name="Google Shape;246;g1b022a67fec_1_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1b022a67fec_1_158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Challenges</a:t>
            </a:r>
            <a:endParaRPr/>
          </a:p>
        </p:txBody>
      </p:sp>
      <p:sp>
        <p:nvSpPr>
          <p:cNvPr id="248" name="Google Shape;248;g1b022a67fec_1_158"/>
          <p:cNvSpPr txBox="1"/>
          <p:nvPr/>
        </p:nvSpPr>
        <p:spPr>
          <a:xfrm>
            <a:off x="248898" y="959607"/>
            <a:ext cx="7430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b022a67fec_1_158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250" name="Google Shape;250;g1b022a67fec_1_158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g1b022a67fec_1_158"/>
          <p:cNvSpPr txBox="1"/>
          <p:nvPr/>
        </p:nvSpPr>
        <p:spPr>
          <a:xfrm>
            <a:off x="254700" y="912930"/>
            <a:ext cx="8634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Radar/LIDAR positions do not match perfectly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Timing issues with Radar readings vs LIDAR, needed compensation in filter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 object detection pipeline would fuse raw LIDAR, Radar, and camera before box discretization, e.g. with a neural network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akland University Logo" id="256" name="Google Shape;25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6" y="0"/>
            <a:ext cx="91396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87" name="Google Shape;8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88" name="Google Shape;8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2"/>
          <p:cNvSpPr txBox="1"/>
          <p:nvPr/>
        </p:nvSpPr>
        <p:spPr>
          <a:xfrm>
            <a:off x="290553" y="10950"/>
            <a:ext cx="5417127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90" name="Google Shape;90;p22"/>
          <p:cNvSpPr txBox="1"/>
          <p:nvPr/>
        </p:nvSpPr>
        <p:spPr>
          <a:xfrm>
            <a:off x="248898" y="959607"/>
            <a:ext cx="7430369" cy="319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 txBox="1"/>
          <p:nvPr/>
        </p:nvSpPr>
        <p:spPr>
          <a:xfrm>
            <a:off x="2669241" y="4801391"/>
            <a:ext cx="380551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92" name="Google Shape;92;p22"/>
          <p:cNvSpPr txBox="1"/>
          <p:nvPr/>
        </p:nvSpPr>
        <p:spPr>
          <a:xfrm>
            <a:off x="248902" y="976445"/>
            <a:ext cx="86346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The goal of this project is to create a 3D object tracker that is capable of tracking and identifying objects. </a:t>
            </a:r>
            <a:br>
              <a:rPr lang="en-US" sz="2500">
                <a:latin typeface="Calibri"/>
                <a:ea typeface="Calibri"/>
                <a:cs typeface="Calibri"/>
                <a:sym typeface="Calibri"/>
              </a:rPr>
            </a:b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Object locations are tracked by LIDAR/Radar fusion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Object identification is performed by YOLO image classification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98" name="Google Shape;98;g1b05d0343d9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99" name="Google Shape;99;g1b05d0343d9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b05d0343d9_7_0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101" name="Google Shape;101;g1b05d0343d9_7_0"/>
          <p:cNvSpPr txBox="1"/>
          <p:nvPr/>
        </p:nvSpPr>
        <p:spPr>
          <a:xfrm>
            <a:off x="248898" y="959607"/>
            <a:ext cx="7430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b05d0343d9_7_0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103" name="Google Shape;103;g1b05d0343d9_7_0"/>
          <p:cNvSpPr txBox="1"/>
          <p:nvPr/>
        </p:nvSpPr>
        <p:spPr>
          <a:xfrm>
            <a:off x="210425" y="1451800"/>
            <a:ext cx="4689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Both Lidar and Radar generate noisy boxes off the road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This project focuses on tracking only dynamic objects (e.g. vehicles)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1b05d0343d9_7_0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" name="Google Shape;105;g1b05d0343d9_7_0"/>
          <p:cNvPicPr preferRelativeResize="0"/>
          <p:nvPr/>
        </p:nvPicPr>
        <p:blipFill rotWithShape="1">
          <a:blip r:embed="rId5">
            <a:alphaModFix/>
          </a:blip>
          <a:srcRect b="0" l="16034" r="14549" t="11197"/>
          <a:stretch/>
        </p:blipFill>
        <p:spPr>
          <a:xfrm>
            <a:off x="4900326" y="1130788"/>
            <a:ext cx="3773825" cy="31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110" name="Google Shape;110;g1b022a67fec_1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111" name="Google Shape;111;g1b022a67fec_1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b022a67fec_1_170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Overview</a:t>
            </a:r>
            <a:endParaRPr/>
          </a:p>
        </p:txBody>
      </p:sp>
      <p:sp>
        <p:nvSpPr>
          <p:cNvPr id="113" name="Google Shape;113;g1b022a67fec_1_170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114" name="Google Shape;114;g1b022a67fec_1_170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g1b022a67fec_1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00015"/>
            <a:ext cx="8839204" cy="29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120" name="Google Shape;120;g1b022a67fec_1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121" name="Google Shape;121;g1b022a67fec_1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b022a67fec_1_108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Extended Kalman Filter</a:t>
            </a:r>
            <a:endParaRPr/>
          </a:p>
        </p:txBody>
      </p:sp>
      <p:sp>
        <p:nvSpPr>
          <p:cNvPr id="123" name="Google Shape;123;g1b022a67fec_1_108"/>
          <p:cNvSpPr txBox="1"/>
          <p:nvPr/>
        </p:nvSpPr>
        <p:spPr>
          <a:xfrm>
            <a:off x="248898" y="959607"/>
            <a:ext cx="7430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b022a67fec_1_108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125" name="Google Shape;125;g1b022a67fec_1_108"/>
          <p:cNvSpPr txBox="1"/>
          <p:nvPr/>
        </p:nvSpPr>
        <p:spPr>
          <a:xfrm>
            <a:off x="254702" y="912945"/>
            <a:ext cx="8634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The EKF was adapted from the object tracker in Homework 4.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The state transition was adapted to compensate for the tracked objects movement when the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vehicle is turning.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1b022a67fec_1_108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g1b022a67fec_1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5932" y="2485350"/>
            <a:ext cx="5772144" cy="15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132" name="Google Shape;132;g1b022a67fec_1_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133" name="Google Shape;133;g1b022a67fec_1_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1b022a67fec_1_118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Sensor Fusion	</a:t>
            </a:r>
            <a:endParaRPr/>
          </a:p>
        </p:txBody>
      </p:sp>
      <p:sp>
        <p:nvSpPr>
          <p:cNvPr id="135" name="Google Shape;135;g1b022a67fec_1_118"/>
          <p:cNvSpPr txBox="1"/>
          <p:nvPr/>
        </p:nvSpPr>
        <p:spPr>
          <a:xfrm>
            <a:off x="248898" y="959607"/>
            <a:ext cx="7430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b022a67fec_1_118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137" name="Google Shape;137;g1b022a67fec_1_118"/>
          <p:cNvSpPr txBox="1"/>
          <p:nvPr/>
        </p:nvSpPr>
        <p:spPr>
          <a:xfrm>
            <a:off x="254702" y="912945"/>
            <a:ext cx="8634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LIDAR and radar are not time synced 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The EKF projects back to the time of the measurement before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incorporating the information. Then project the state forward again.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b022a67fec_1_118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g1b022a67fec_1_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2601" y="2640327"/>
            <a:ext cx="5538801" cy="204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144" name="Google Shape;144;g1b05d0343d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145" name="Google Shape;145;g1b05d0343d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b05d0343d9_0_0"/>
          <p:cNvSpPr txBox="1"/>
          <p:nvPr/>
        </p:nvSpPr>
        <p:spPr>
          <a:xfrm>
            <a:off x="290553" y="10950"/>
            <a:ext cx="5417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Radar Filtering</a:t>
            </a:r>
            <a:endParaRPr/>
          </a:p>
        </p:txBody>
      </p:sp>
      <p:sp>
        <p:nvSpPr>
          <p:cNvPr id="147" name="Google Shape;147;g1b05d0343d9_0_0"/>
          <p:cNvSpPr txBox="1"/>
          <p:nvPr/>
        </p:nvSpPr>
        <p:spPr>
          <a:xfrm>
            <a:off x="248898" y="959607"/>
            <a:ext cx="7430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1b05d0343d9_0_0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149" name="Google Shape;149;g1b05d0343d9_0_0"/>
          <p:cNvSpPr txBox="1"/>
          <p:nvPr/>
        </p:nvSpPr>
        <p:spPr>
          <a:xfrm>
            <a:off x="254700" y="912950"/>
            <a:ext cx="5367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Radar objects are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filtered out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if they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Do not correspond to a YOLO object and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873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○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Do not have a velocity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1b05d0343d9_0_0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g1b05d0343d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624" y="2772462"/>
            <a:ext cx="4723999" cy="17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1b05d0343d9_0_0"/>
          <p:cNvPicPr preferRelativeResize="0"/>
          <p:nvPr/>
        </p:nvPicPr>
        <p:blipFill rotWithShape="1">
          <a:blip r:embed="rId6">
            <a:alphaModFix/>
          </a:blip>
          <a:srcRect b="5529" l="8659" r="31208" t="11199"/>
          <a:stretch/>
        </p:blipFill>
        <p:spPr>
          <a:xfrm>
            <a:off x="5805300" y="1412975"/>
            <a:ext cx="2920426" cy="263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157" name="Google Shape;157;g1b098997a97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158" name="Google Shape;158;g1b098997a97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b098997a97_0_1"/>
          <p:cNvSpPr txBox="1"/>
          <p:nvPr/>
        </p:nvSpPr>
        <p:spPr>
          <a:xfrm>
            <a:off x="290548" y="10950"/>
            <a:ext cx="8343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Sensor Noise Calculation</a:t>
            </a:r>
            <a:endParaRPr/>
          </a:p>
        </p:txBody>
      </p:sp>
      <p:sp>
        <p:nvSpPr>
          <p:cNvPr id="160" name="Google Shape;160;g1b098997a97_0_1"/>
          <p:cNvSpPr txBox="1"/>
          <p:nvPr/>
        </p:nvSpPr>
        <p:spPr>
          <a:xfrm>
            <a:off x="248898" y="959607"/>
            <a:ext cx="74304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15900" lvl="4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039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b098997a97_0_1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162" name="Google Shape;162;g1b098997a97_0_1"/>
          <p:cNvSpPr txBox="1"/>
          <p:nvPr/>
        </p:nvSpPr>
        <p:spPr>
          <a:xfrm>
            <a:off x="254702" y="912945"/>
            <a:ext cx="863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For the LIDAR the sensor noise is 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adaptive to the number of points in the point cloud. The R matrix is calculated as: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b098997a97_0_1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" name="Google Shape;164;g1b098997a97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8273" y="1905649"/>
            <a:ext cx="5414650" cy="15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b098997a97_0_1"/>
          <p:cNvSpPr txBox="1"/>
          <p:nvPr/>
        </p:nvSpPr>
        <p:spPr>
          <a:xfrm>
            <a:off x="254702" y="3568620"/>
            <a:ext cx="863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where n = number of points, and r</a:t>
            </a:r>
            <a:r>
              <a:rPr baseline="-25000" lang="en-US" sz="2500">
                <a:latin typeface="Calibri"/>
                <a:ea typeface="Calibri"/>
                <a:cs typeface="Calibri"/>
                <a:sym typeface="Calibri"/>
              </a:rPr>
              <a:t>lidar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is the base noise value for the lidar information.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 Logo" id="170" name="Google Shape;170;g1b05d0343d9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1847"/>
            <a:ext cx="91440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corative" id="171" name="Google Shape;171;g1b05d0343d9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77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b05d0343d9_0_12"/>
          <p:cNvSpPr txBox="1"/>
          <p:nvPr/>
        </p:nvSpPr>
        <p:spPr>
          <a:xfrm>
            <a:off x="290549" y="10950"/>
            <a:ext cx="80247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</a:rPr>
              <a:t>LIDAR Segmentation (original)</a:t>
            </a:r>
            <a:endParaRPr/>
          </a:p>
        </p:txBody>
      </p:sp>
      <p:sp>
        <p:nvSpPr>
          <p:cNvPr id="173" name="Google Shape;173;g1b05d0343d9_0_12"/>
          <p:cNvSpPr txBox="1"/>
          <p:nvPr/>
        </p:nvSpPr>
        <p:spPr>
          <a:xfrm>
            <a:off x="2669241" y="4801391"/>
            <a:ext cx="3805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Autonomous Vehicle Systems II - ECE6460</a:t>
            </a:r>
            <a:endParaRPr/>
          </a:p>
        </p:txBody>
      </p:sp>
      <p:sp>
        <p:nvSpPr>
          <p:cNvPr id="174" name="Google Shape;174;g1b05d0343d9_0_12"/>
          <p:cNvSpPr txBox="1"/>
          <p:nvPr>
            <p:ph idx="12" type="sldNum"/>
          </p:nvPr>
        </p:nvSpPr>
        <p:spPr>
          <a:xfrm>
            <a:off x="0" y="4795250"/>
            <a:ext cx="451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g1b05d0343d9_0_12"/>
          <p:cNvSpPr txBox="1"/>
          <p:nvPr/>
        </p:nvSpPr>
        <p:spPr>
          <a:xfrm>
            <a:off x="248902" y="976445"/>
            <a:ext cx="863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Original lidar approach used Euclidean clusters from HW3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8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❖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Lidar boxes noisy (objects frequently split/merge together)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1b05d0343d9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2250" y="2235545"/>
            <a:ext cx="5861299" cy="204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2014-10-14T21:59:37Z</dcterms:created>
  <dc:creator>Debra Lashbrook</dc:creator>
</cp:coreProperties>
</file>